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6" r:id="rId4"/>
    <p:sldId id="271" r:id="rId5"/>
    <p:sldId id="267" r:id="rId6"/>
    <p:sldId id="272" r:id="rId7"/>
    <p:sldId id="268" r:id="rId8"/>
    <p:sldId id="276" r:id="rId9"/>
    <p:sldId id="278" r:id="rId10"/>
    <p:sldId id="269" r:id="rId11"/>
    <p:sldId id="270" r:id="rId12"/>
    <p:sldId id="275" r:id="rId13"/>
    <p:sldId id="273" r:id="rId14"/>
    <p:sldId id="274" r:id="rId15"/>
    <p:sldId id="279" r:id="rId16"/>
    <p:sldId id="27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2" autoAdjust="0"/>
    <p:restoredTop sz="95184" autoAdjust="0"/>
  </p:normalViewPr>
  <p:slideViewPr>
    <p:cSldViewPr snapToGrid="0">
      <p:cViewPr varScale="1">
        <p:scale>
          <a:sx n="60" d="100"/>
          <a:sy n="60" d="100"/>
        </p:scale>
        <p:origin x="43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7A485-D821-42DA-A9CC-DBE83E9A21A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532CC-7451-4486-A1FE-595BAC5C52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47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532CC-7451-4486-A1FE-595BAC5C52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40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8DBC2-6DE2-460D-18E7-CCB5B9B9C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B90B97-87E6-F2F6-5338-C219186B2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FC0BE-6BD5-B251-62DD-234E7271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3FF9F-D232-2680-784A-1C814339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87327-7191-EA32-B7EF-AE456386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84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0C29F-F9E6-76EC-AB18-05B743DA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A49BEC-2744-0C54-0F0C-4C9800481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9CFD5C-2B10-F70F-1661-D359F7C3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3DB1E4-8BEB-E33D-F92C-1FE0EBAD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EA1397-B642-3CFB-98FA-34C1B9B4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48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7EEFF0-491F-1F33-918D-057C2707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888276-7764-A2F0-2444-5FFDE792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645230-577B-6395-CEB9-9321A3D0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2435C6-D6B2-E81E-0019-20386174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0CB48-3733-730E-BFCD-E4D53325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80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D78AA-12A1-6565-055C-97BE03DC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2BFFB-24C2-5EEE-184F-380116D81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C7656-4792-14B3-B6B8-908ADA7E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E3E01-FDD3-85DF-6A6B-22428965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271383-6815-3D92-E440-C3B0C1CE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9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DCA81-DCE4-7C72-22E9-D4709030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54F30-B74E-538D-E7F6-61BCBD159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E364C-43A8-5D8E-D1E4-256056BB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F4216E-782A-22A2-BCA7-5DE7F0869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BFD95-B227-D83B-0F1C-386C7EB6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51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76FAC-65C9-2D16-E4F6-E1AD4CBB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FB528-E49A-4DAD-974F-EDF2EA774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41A7E3-3CB7-687F-14DD-3191652CD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34DC57-D43E-AABD-26CA-5EBDE5A0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CD893-14E0-0ED8-4617-ECBECF58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212642-E50E-FEE5-19B1-0BDBAE54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43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46822-E1CD-034D-D140-31021CEE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B96760-CE4F-C46F-9FD1-A20C9F24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453B59-2664-34D5-0580-E0C5D6243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1CF7E-2C39-B99A-0D82-CBB9D5116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0B9BFB-4102-54B7-4E53-CFB2E5658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0A3260-EA74-5036-18A8-3FC4EDB3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D21982-0AEA-B22C-31F3-75E27F225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B1C5C2-A33D-E64E-9255-F5B0FFE7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4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A3919-8759-62C5-B84F-54AF86F1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DB93A0-6A09-FA57-1D96-E4E84E61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248DB4-838C-3D89-711F-16A9D489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DC1951-E81D-D7C2-4E6E-4A46276C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1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6A35FF-E338-3C90-980E-0F64CD8D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3265F1-4354-8C52-191A-84633B41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665993-0D5A-8F12-2A67-A3A99A81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32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F42BF-8E41-4527-EFA8-E30FABBE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3BB82-01F1-618A-8D27-62AB6C12D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A7FCB4-BAD4-8F14-723E-D3BAA7184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412B7C-662E-B567-4A47-8AE8357EB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26A6E0-A030-99AC-7769-781F8147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E6765C-6C26-CE65-0CCB-1156A9FD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69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313BE-4875-BD36-6BDA-CDFF4DFD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0732A6-B972-38FB-0B32-54BED6779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2DD080-024F-7A9B-3705-AFEF70C1B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A5A53D-D648-D8C0-B439-71ACCAF0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EECCDA-E1C4-FC98-2C24-23109E9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3A3F2-89C6-4E03-85A8-50C39605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74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11A7A6-D110-7BF1-376B-D8BDF9CA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E6E2C2-D4D4-5D98-C783-F63881299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37478-6302-5B55-233C-8091BB6B4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445DB-0EA2-4F00-85A4-5E073D1B26FF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E8A985-D96E-18FB-4BAE-B17C51942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F58A2-AA6E-4069-DFB5-E78B65ACC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83733-9ADD-4DD4-B3C6-FC1E7EC6C2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63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9CA2C1-3195-1EF8-AB78-2E3335B036E9}"/>
              </a:ext>
            </a:extLst>
          </p:cNvPr>
          <p:cNvSpPr txBox="1"/>
          <p:nvPr/>
        </p:nvSpPr>
        <p:spPr>
          <a:xfrm>
            <a:off x="1214474" y="2782669"/>
            <a:ext cx="976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强化学习研讨会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en-US" altLang="zh-CN" sz="3600" b="1" i="0" dirty="0">
                <a:solidFill>
                  <a:srgbClr val="222226"/>
                </a:solidFill>
                <a:effectLst/>
                <a:latin typeface="PingFang SC"/>
              </a:rPr>
              <a:t>Double-DQN</a:t>
            </a:r>
            <a:r>
              <a:rPr lang="zh-CN" altLang="en-US" sz="3600" b="1" i="0" dirty="0">
                <a:solidFill>
                  <a:srgbClr val="222226"/>
                </a:solidFill>
                <a:effectLst/>
                <a:latin typeface="PingFang SC"/>
              </a:rPr>
              <a:t>、</a:t>
            </a:r>
            <a:r>
              <a:rPr lang="en-US" altLang="zh-CN" sz="3600" b="1" i="0" dirty="0">
                <a:solidFill>
                  <a:srgbClr val="222226"/>
                </a:solidFill>
                <a:effectLst/>
                <a:latin typeface="PingFang SC"/>
              </a:rPr>
              <a:t>Dueling-DQN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2DB1-1A0E-B095-ACC5-31FBACEEC723}"/>
              </a:ext>
            </a:extLst>
          </p:cNvPr>
          <p:cNvSpPr txBox="1"/>
          <p:nvPr/>
        </p:nvSpPr>
        <p:spPr>
          <a:xfrm>
            <a:off x="8172450" y="4581525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汇报人：颜勇君</a:t>
            </a:r>
          </a:p>
        </p:txBody>
      </p:sp>
    </p:spTree>
    <p:extLst>
      <p:ext uri="{BB962C8B-B14F-4D97-AF65-F5344CB8AC3E}">
        <p14:creationId xmlns:p14="http://schemas.microsoft.com/office/powerpoint/2010/main" val="100802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9C74C91-2B4A-1A27-B25D-6D11AACE901C}"/>
              </a:ext>
            </a:extLst>
          </p:cNvPr>
          <p:cNvSpPr txBox="1"/>
          <p:nvPr/>
        </p:nvSpPr>
        <p:spPr>
          <a:xfrm>
            <a:off x="694587" y="193247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effectLst/>
                <a:latin typeface="PingFang SC"/>
              </a:rPr>
              <a:t>Dueling Network</a:t>
            </a:r>
            <a:r>
              <a:rPr lang="zh-CN" altLang="en-US" b="1" i="0" dirty="0">
                <a:effectLst/>
                <a:latin typeface="PingFang SC"/>
              </a:rPr>
              <a:t>：</a:t>
            </a:r>
            <a:r>
              <a:rPr lang="zh-CN" altLang="en-US" b="1" i="0" dirty="0">
                <a:effectLst/>
                <a:latin typeface="-apple-system"/>
              </a:rPr>
              <a:t>提出了一个新的网络架构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43FA3A-27C6-8D19-FD1C-FC0A3D18B980}"/>
              </a:ext>
            </a:extLst>
          </p:cNvPr>
          <p:cNvSpPr txBox="1"/>
          <p:nvPr/>
        </p:nvSpPr>
        <p:spPr>
          <a:xfrm>
            <a:off x="694587" y="669770"/>
            <a:ext cx="111077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Dueling DQN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原理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假设利用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Q-table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的形式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，虽然不精确，但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Q-tab</a:t>
            </a:r>
            <a:r>
              <a:rPr lang="en-US" altLang="zh-CN" dirty="0">
                <a:solidFill>
                  <a:srgbClr val="121212"/>
                </a:solidFill>
                <a:latin typeface="-apple-system"/>
                <a:cs typeface="Times New Roman" panose="02020603050405020304" pitchFamily="18" charset="0"/>
              </a:rPr>
              <a:t>le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能够直观地把原理呈现出来。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我们先改变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值表的记录方式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原来我们会直接预估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值表的数据，现在我们需要预估两个值：</a:t>
            </a:r>
            <a:r>
              <a:rPr lang="zh-CN" altLang="en-US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状态值（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值）和动作优势值（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值）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值可以看成是该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下的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值的平均数。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值是有所限制的，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值的平均数为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值与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值的和，就是原来的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值。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+ V = Q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FD0D8D-0E36-1534-2DD9-0C972FBA38FF}"/>
              </a:ext>
            </a:extLst>
          </p:cNvPr>
          <p:cNvGrpSpPr/>
          <p:nvPr/>
        </p:nvGrpSpPr>
        <p:grpSpPr>
          <a:xfrm>
            <a:off x="2426248" y="2810692"/>
            <a:ext cx="7339504" cy="3377538"/>
            <a:chOff x="2426248" y="2810692"/>
            <a:chExt cx="7339504" cy="337753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844C647-2482-B56D-8FF2-2272A85B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248" y="2810692"/>
              <a:ext cx="7339504" cy="337753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EB2648F-4FCA-B3E2-80D3-1F9F82CC0B8B}"/>
                </a:ext>
              </a:extLst>
            </p:cNvPr>
            <p:cNvSpPr txBox="1"/>
            <p:nvPr/>
          </p:nvSpPr>
          <p:spPr>
            <a:xfrm>
              <a:off x="5997018" y="3153936"/>
              <a:ext cx="197963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V</a:t>
              </a:r>
              <a:endParaRPr lang="zh-CN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88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58252B-1568-0BA1-1BF2-B158099FAEF6}"/>
              </a:ext>
            </a:extLst>
          </p:cNvPr>
          <p:cNvSpPr txBox="1"/>
          <p:nvPr/>
        </p:nvSpPr>
        <p:spPr>
          <a:xfrm>
            <a:off x="897437" y="41948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Dueling-DQN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的网络架构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C2918AA-4C33-0A60-2CED-622A92B008E6}"/>
              </a:ext>
            </a:extLst>
          </p:cNvPr>
          <p:cNvGrpSpPr/>
          <p:nvPr/>
        </p:nvGrpSpPr>
        <p:grpSpPr>
          <a:xfrm>
            <a:off x="2937700" y="934095"/>
            <a:ext cx="5826405" cy="3897542"/>
            <a:chOff x="3764233" y="1118761"/>
            <a:chExt cx="5826405" cy="389754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F128DB-3803-52BC-7BB4-ACD5CBF3B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4233" y="1118761"/>
              <a:ext cx="4663533" cy="3897542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5B44FEF-19CF-00E8-ABBD-6F331E612DFF}"/>
                </a:ext>
              </a:extLst>
            </p:cNvPr>
            <p:cNvSpPr txBox="1"/>
            <p:nvPr/>
          </p:nvSpPr>
          <p:spPr>
            <a:xfrm>
              <a:off x="7686423" y="3172960"/>
              <a:ext cx="26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FE1CB7-0B0A-9FB6-E38F-E951AEDD0651}"/>
                </a:ext>
              </a:extLst>
            </p:cNvPr>
            <p:cNvSpPr txBox="1"/>
            <p:nvPr/>
          </p:nvSpPr>
          <p:spPr>
            <a:xfrm>
              <a:off x="7737134" y="4501696"/>
              <a:ext cx="26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96D2B8-C2A9-A5F7-D62B-66BF505F9DEE}"/>
                </a:ext>
              </a:extLst>
            </p:cNvPr>
            <p:cNvSpPr txBox="1"/>
            <p:nvPr/>
          </p:nvSpPr>
          <p:spPr>
            <a:xfrm>
              <a:off x="8427765" y="3824700"/>
              <a:ext cx="11628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Q=A+V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DA99CF9-E181-EEF0-4DFD-CCEF2D2B36E6}"/>
              </a:ext>
            </a:extLst>
          </p:cNvPr>
          <p:cNvSpPr txBox="1"/>
          <p:nvPr/>
        </p:nvSpPr>
        <p:spPr>
          <a:xfrm>
            <a:off x="1068175" y="5606375"/>
            <a:ext cx="1005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将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KaTeX_Main"/>
              </a:rPr>
              <a:t>Q ( s , a 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KaTeX_Main"/>
              </a:rPr>
              <a:t>）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分离为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KaTeX_Main"/>
              </a:rPr>
              <a:t>V ( s )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KaTeX_Main"/>
              </a:rPr>
              <a:t>A ( s , a )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是为了尽可能分离出状态的价值和固定状态下，每个动作的价值。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2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BCD37E-F8F3-3C62-842A-CEDAB08C1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24" y="2620090"/>
            <a:ext cx="4235668" cy="1008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31A37D-D86B-BAD1-C11A-67B15441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05" y="3894338"/>
            <a:ext cx="4235668" cy="11512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8E987A-87F4-805B-B923-9902B608F0C1}"/>
              </a:ext>
            </a:extLst>
          </p:cNvPr>
          <p:cNvSpPr txBox="1"/>
          <p:nvPr/>
        </p:nvSpPr>
        <p:spPr>
          <a:xfrm>
            <a:off x="1095865" y="1680097"/>
            <a:ext cx="9283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但是，直接利用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+ 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形式计算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值会出现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不可确定的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问题，即</a:t>
            </a:r>
            <a:r>
              <a:rPr lang="zh-CN" altLang="en-US" b="0" i="0" dirty="0">
                <a:effectLst/>
                <a:latin typeface="Söhne"/>
              </a:rPr>
              <a:t>可能会存在多组 </a:t>
            </a:r>
            <a:r>
              <a:rPr lang="en-US" altLang="zh-CN" b="0" i="0" dirty="0">
                <a:effectLst/>
                <a:latin typeface="Söhne"/>
              </a:rPr>
              <a:t>V </a:t>
            </a:r>
            <a:r>
              <a:rPr lang="zh-CN" altLang="en-US" b="0" i="0" dirty="0">
                <a:effectLst/>
                <a:latin typeface="Söhne"/>
              </a:rPr>
              <a:t>和 </a:t>
            </a:r>
            <a:r>
              <a:rPr lang="en-US" altLang="zh-CN" b="0" i="0" dirty="0">
                <a:effectLst/>
                <a:latin typeface="Söhne"/>
              </a:rPr>
              <a:t>A </a:t>
            </a:r>
            <a:r>
              <a:rPr lang="zh-CN" altLang="en-US" b="0" i="0" dirty="0">
                <a:effectLst/>
                <a:latin typeface="Söhne"/>
              </a:rPr>
              <a:t>值，它们可以生成相同的 </a:t>
            </a:r>
            <a:r>
              <a:rPr lang="en-US" altLang="zh-CN" b="0" i="0" dirty="0">
                <a:effectLst/>
                <a:latin typeface="Söhne"/>
              </a:rPr>
              <a:t>Q </a:t>
            </a:r>
            <a:r>
              <a:rPr lang="zh-CN" altLang="en-US" b="0" i="0" dirty="0">
                <a:effectLst/>
                <a:latin typeface="Söhne"/>
              </a:rPr>
              <a:t>值。</a:t>
            </a:r>
            <a:endParaRPr lang="zh-CN" altLang="en-US" b="0" i="0" dirty="0"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为解决以上问题，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值在传统定义的基础上进一步减去最大优势函数价值：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8EDF53-9DAE-1301-CFC7-746E3E437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839" y="967159"/>
            <a:ext cx="6440632" cy="6525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BC5E8F-3203-CC42-59C8-FBDE86BE1805}"/>
              </a:ext>
            </a:extLst>
          </p:cNvPr>
          <p:cNvSpPr txBox="1"/>
          <p:nvPr/>
        </p:nvSpPr>
        <p:spPr>
          <a:xfrm>
            <a:off x="1095865" y="358316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另一个方式是减去均值：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E0DE81-C770-B815-0D27-0B32457E8680}"/>
              </a:ext>
            </a:extLst>
          </p:cNvPr>
          <p:cNvSpPr txBox="1"/>
          <p:nvPr/>
        </p:nvSpPr>
        <p:spPr>
          <a:xfrm>
            <a:off x="1095865" y="5432264"/>
            <a:ext cx="8283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调整动作优势函数，确保了每个动作的优势相对于其他动作的优势是相对一致的。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D548EA-BF3D-03FB-EAC8-D569B9A07C15}"/>
              </a:ext>
            </a:extLst>
          </p:cNvPr>
          <p:cNvSpPr txBox="1"/>
          <p:nvPr/>
        </p:nvSpPr>
        <p:spPr>
          <a:xfrm>
            <a:off x="2317163" y="1108781"/>
            <a:ext cx="13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计算公式：</a:t>
            </a:r>
          </a:p>
        </p:txBody>
      </p:sp>
    </p:spTree>
    <p:extLst>
      <p:ext uri="{BB962C8B-B14F-4D97-AF65-F5344CB8AC3E}">
        <p14:creationId xmlns:p14="http://schemas.microsoft.com/office/powerpoint/2010/main" val="163869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B0D39D-64AE-4920-7BBA-CEB11C195830}"/>
              </a:ext>
            </a:extLst>
          </p:cNvPr>
          <p:cNvSpPr txBox="1"/>
          <p:nvPr/>
        </p:nvSpPr>
        <p:spPr>
          <a:xfrm>
            <a:off x="596245" y="303979"/>
            <a:ext cx="106687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网络，可以理解用一个曲线去拟合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Q-table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值。现在我们取一个截面，表示当我们取某个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下，各个动作的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在普通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，当我们需要更新某个动作的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值，我们会直接更新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网络，令这个动作的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值提升。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57930B-4FCF-ECB5-C874-1DECB8F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34" y="2123375"/>
            <a:ext cx="5877605" cy="35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9E711A6-F1DD-515B-9D42-7746590D3A65}"/>
              </a:ext>
            </a:extLst>
          </p:cNvPr>
          <p:cNvSpPr txBox="1"/>
          <p:nvPr/>
        </p:nvSpPr>
        <p:spPr>
          <a:xfrm>
            <a:off x="690905" y="547978"/>
            <a:ext cx="9452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Dueling DQN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 在网络更新的时候，由于有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值之和必须为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的限制，所以网络会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优先更新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V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值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值的平均数，平均数的调整相当于一次性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下的所有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值都更新一遍。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13BC23-FDD8-14EB-C8CE-55AF74663979}"/>
              </a:ext>
            </a:extLst>
          </p:cNvPr>
          <p:cNvGrpSpPr/>
          <p:nvPr/>
        </p:nvGrpSpPr>
        <p:grpSpPr>
          <a:xfrm>
            <a:off x="3097505" y="2131722"/>
            <a:ext cx="5996989" cy="3420665"/>
            <a:chOff x="3097505" y="2131722"/>
            <a:chExt cx="5996989" cy="342066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CA28103-3DD3-FECB-C05F-BEC0FCC1E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7505" y="2131722"/>
              <a:ext cx="5996989" cy="342066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4B2422C-9F10-2F13-F183-9E642BFB47BC}"/>
                </a:ext>
              </a:extLst>
            </p:cNvPr>
            <p:cNvSpPr txBox="1"/>
            <p:nvPr/>
          </p:nvSpPr>
          <p:spPr>
            <a:xfrm>
              <a:off x="8496300" y="3715096"/>
              <a:ext cx="13716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V</a:t>
              </a:r>
              <a:endParaRPr lang="zh-CN" altLang="en-US" sz="105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E534C86-E279-E406-CE43-C0B4EB4BB445}"/>
                </a:ext>
              </a:extLst>
            </p:cNvPr>
            <p:cNvSpPr txBox="1"/>
            <p:nvPr/>
          </p:nvSpPr>
          <p:spPr>
            <a:xfrm>
              <a:off x="8496300" y="4092286"/>
              <a:ext cx="13716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V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621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260715-8769-69C2-0022-CC0358C64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71" y="197963"/>
            <a:ext cx="8211515" cy="54135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D8C9A1-B80A-7A7D-76E7-47DD08A937EA}"/>
              </a:ext>
            </a:extLst>
          </p:cNvPr>
          <p:cNvSpPr txBox="1"/>
          <p:nvPr/>
        </p:nvSpPr>
        <p:spPr>
          <a:xfrm>
            <a:off x="3047214" y="5879671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这样的好处就是我们不需要把所有的 状态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-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动作对都采样，可以用比较高效的方式去估计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KaTeX_Main"/>
              </a:rPr>
              <a:t>Q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值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25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1A58E1-9AE0-2E55-1406-5F502678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195387"/>
            <a:ext cx="10810875" cy="44672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1BBD2-4F1D-032C-2AFF-6A67856C884C}"/>
              </a:ext>
            </a:extLst>
          </p:cNvPr>
          <p:cNvSpPr txBox="1"/>
          <p:nvPr/>
        </p:nvSpPr>
        <p:spPr>
          <a:xfrm>
            <a:off x="690562" y="72973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Dueling DQN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网络结构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47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8C913C-DAE1-D024-D469-95FB6DFF61B0}"/>
              </a:ext>
            </a:extLst>
          </p:cNvPr>
          <p:cNvSpPr txBox="1"/>
          <p:nvPr/>
        </p:nvSpPr>
        <p:spPr>
          <a:xfrm>
            <a:off x="801277" y="445492"/>
            <a:ext cx="94739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回顾一下</a:t>
            </a: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Q-Network (DQN)</a:t>
            </a:r>
          </a:p>
          <a:p>
            <a:pPr algn="l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1" i="0" dirty="0">
                <a:effectLst/>
                <a:latin typeface="Söhne"/>
              </a:rPr>
              <a:t>DQN</a:t>
            </a:r>
            <a:r>
              <a:rPr lang="zh-CN" altLang="en-US" b="1" i="0" dirty="0">
                <a:effectLst/>
                <a:latin typeface="Söhne"/>
              </a:rPr>
              <a:t>是一种使用深度神经网络来近似</a:t>
            </a:r>
            <a:r>
              <a:rPr lang="en-US" altLang="zh-CN" b="1" i="0" dirty="0">
                <a:effectLst/>
                <a:latin typeface="Söhne"/>
              </a:rPr>
              <a:t>Q</a:t>
            </a:r>
            <a:r>
              <a:rPr lang="zh-CN" altLang="en-US" b="1" i="0" dirty="0">
                <a:effectLst/>
                <a:latin typeface="Söhne"/>
              </a:rPr>
              <a:t>值函数的方法，用于解决强化学习问题。</a:t>
            </a:r>
            <a:endParaRPr lang="en-US" altLang="zh-CN" b="1" i="0" dirty="0">
              <a:effectLst/>
              <a:latin typeface="Söhne"/>
            </a:endParaRPr>
          </a:p>
          <a:p>
            <a:pPr algn="l"/>
            <a:endParaRPr lang="en-US" altLang="zh-CN" b="0" i="0" dirty="0">
              <a:effectLst/>
              <a:latin typeface="Söhne"/>
            </a:endParaRPr>
          </a:p>
          <a:p>
            <a:pPr algn="l"/>
            <a:r>
              <a:rPr lang="zh-CN" altLang="en-US" b="0" i="0" dirty="0">
                <a:effectLst/>
                <a:latin typeface="Söhne"/>
              </a:rPr>
              <a:t>它的基本思想是通过神经网络来估计每个状态</a:t>
            </a:r>
            <a:r>
              <a:rPr lang="en-US" altLang="zh-CN" b="0" i="0" dirty="0">
                <a:effectLst/>
                <a:latin typeface="Söhne"/>
              </a:rPr>
              <a:t>-</a:t>
            </a:r>
            <a:r>
              <a:rPr lang="zh-CN" altLang="en-US" b="0" i="0" dirty="0">
                <a:effectLst/>
                <a:latin typeface="Söhne"/>
              </a:rPr>
              <a:t>动作对的</a:t>
            </a:r>
            <a:r>
              <a:rPr lang="en-US" altLang="zh-CN" b="0" i="0" dirty="0">
                <a:effectLst/>
                <a:latin typeface="Söhne"/>
              </a:rPr>
              <a:t>Q</a:t>
            </a:r>
            <a:r>
              <a:rPr lang="zh-CN" altLang="en-US" b="0" i="0" dirty="0">
                <a:effectLst/>
                <a:latin typeface="Söhne"/>
              </a:rPr>
              <a:t>值，然后智能体选择具有</a:t>
            </a:r>
            <a:r>
              <a:rPr lang="zh-CN" altLang="en-US" b="1" i="0" dirty="0">
                <a:effectLst/>
                <a:latin typeface="Söhne"/>
              </a:rPr>
              <a:t>最高</a:t>
            </a:r>
            <a:r>
              <a:rPr lang="en-US" altLang="zh-CN" b="1" i="0" dirty="0">
                <a:effectLst/>
                <a:latin typeface="Söhne"/>
              </a:rPr>
              <a:t>Q</a:t>
            </a:r>
            <a:r>
              <a:rPr lang="zh-CN" altLang="en-US" b="1" i="0" dirty="0">
                <a:effectLst/>
                <a:latin typeface="Söhne"/>
              </a:rPr>
              <a:t>值</a:t>
            </a:r>
            <a:r>
              <a:rPr lang="zh-CN" altLang="en-US" b="0" i="0" dirty="0">
                <a:effectLst/>
                <a:latin typeface="Söhne"/>
              </a:rPr>
              <a:t>的动作来执行。</a:t>
            </a:r>
            <a:r>
              <a:rPr lang="en-US" altLang="zh-CN" b="0" i="0" dirty="0">
                <a:effectLst/>
                <a:latin typeface="Söhne"/>
              </a:rPr>
              <a:t>DQN</a:t>
            </a:r>
            <a:r>
              <a:rPr lang="zh-CN" altLang="en-US" b="0" i="0" dirty="0">
                <a:effectLst/>
                <a:latin typeface="Söhne"/>
              </a:rPr>
              <a:t>引入了经验回放（</a:t>
            </a:r>
            <a:r>
              <a:rPr lang="en-US" altLang="zh-CN" b="0" i="0" dirty="0">
                <a:effectLst/>
                <a:latin typeface="Söhne"/>
              </a:rPr>
              <a:t>Experience Replay</a:t>
            </a:r>
            <a:r>
              <a:rPr lang="zh-CN" altLang="en-US" b="0" i="0" dirty="0">
                <a:effectLst/>
                <a:latin typeface="Söhne"/>
              </a:rPr>
              <a:t>）和固定</a:t>
            </a:r>
            <a:r>
              <a:rPr lang="en-US" altLang="zh-CN" b="0" i="0" dirty="0">
                <a:effectLst/>
                <a:latin typeface="Söhne"/>
              </a:rPr>
              <a:t>Q</a:t>
            </a:r>
            <a:r>
              <a:rPr lang="zh-CN" altLang="en-US" b="0" i="0" dirty="0">
                <a:effectLst/>
                <a:latin typeface="Söhne"/>
              </a:rPr>
              <a:t>目标网络（</a:t>
            </a:r>
            <a:r>
              <a:rPr lang="en-US" altLang="zh-CN" b="0" i="0" dirty="0">
                <a:effectLst/>
                <a:latin typeface="Söhne"/>
              </a:rPr>
              <a:t>Fixed Q-Target</a:t>
            </a:r>
            <a:r>
              <a:rPr lang="zh-CN" altLang="en-US" b="0" i="0" dirty="0">
                <a:effectLst/>
                <a:latin typeface="Söhne"/>
              </a:rPr>
              <a:t>）的概念，以提高训练的稳定性和收敛性。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D954E2-B447-78DC-EDC6-5397239E0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22" y="2938482"/>
            <a:ext cx="6047355" cy="31557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EC9D7E-B0E6-02FC-3C03-24C9E3AE470C}"/>
              </a:ext>
            </a:extLst>
          </p:cNvPr>
          <p:cNvSpPr txBox="1"/>
          <p:nvPr/>
        </p:nvSpPr>
        <p:spPr>
          <a:xfrm>
            <a:off x="3072322" y="6109651"/>
            <a:ext cx="5444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999999"/>
                </a:solidFill>
                <a:effectLst/>
                <a:latin typeface="-apple-system"/>
              </a:rPr>
              <a:t>左图：简单的</a:t>
            </a:r>
            <a:r>
              <a:rPr lang="en-US" altLang="zh-CN" sz="1600" b="0" i="0" dirty="0">
                <a:solidFill>
                  <a:srgbClr val="999999"/>
                </a:solidFill>
                <a:effectLst/>
                <a:latin typeface="-apple-system"/>
              </a:rPr>
              <a:t>DQN</a:t>
            </a:r>
            <a:r>
              <a:rPr lang="zh-CN" altLang="en-US" sz="1600" b="0" i="0" dirty="0">
                <a:solidFill>
                  <a:srgbClr val="999999"/>
                </a:solidFill>
                <a:effectLst/>
                <a:latin typeface="-apple-system"/>
              </a:rPr>
              <a:t>模型，右图：</a:t>
            </a:r>
            <a:r>
              <a:rPr lang="en-US" altLang="zh-CN" sz="1600" b="0" i="0" dirty="0">
                <a:solidFill>
                  <a:srgbClr val="999999"/>
                </a:solidFill>
                <a:effectLst/>
                <a:latin typeface="-apple-system"/>
              </a:rPr>
              <a:t>DeepMind</a:t>
            </a:r>
            <a:r>
              <a:rPr lang="zh-CN" altLang="en-US" sz="1600" b="0" i="0" dirty="0">
                <a:solidFill>
                  <a:srgbClr val="999999"/>
                </a:solidFill>
                <a:effectLst/>
                <a:latin typeface="-apple-system"/>
              </a:rPr>
              <a:t>改进的</a:t>
            </a:r>
            <a:r>
              <a:rPr lang="en-US" altLang="zh-CN" sz="1600" b="0" i="0" dirty="0">
                <a:solidFill>
                  <a:srgbClr val="999999"/>
                </a:solidFill>
                <a:effectLst/>
                <a:latin typeface="-apple-system"/>
              </a:rPr>
              <a:t>DQN</a:t>
            </a:r>
            <a:r>
              <a:rPr lang="zh-CN" altLang="en-US" sz="1600" b="0" i="0" dirty="0">
                <a:solidFill>
                  <a:srgbClr val="999999"/>
                </a:solidFill>
                <a:effectLst/>
                <a:latin typeface="-apple-system"/>
              </a:rPr>
              <a:t>模型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063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B40DCF1-D42B-6480-22BB-ADF63DD876DE}"/>
              </a:ext>
            </a:extLst>
          </p:cNvPr>
          <p:cNvSpPr txBox="1"/>
          <p:nvPr/>
        </p:nvSpPr>
        <p:spPr>
          <a:xfrm>
            <a:off x="742753" y="1305314"/>
            <a:ext cx="9179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Söhne"/>
              </a:rPr>
              <a:t>尽管</a:t>
            </a:r>
            <a:r>
              <a:rPr lang="en-US" altLang="zh-CN" dirty="0">
                <a:latin typeface="Söhne"/>
              </a:rPr>
              <a:t>DQN</a:t>
            </a:r>
            <a:r>
              <a:rPr lang="zh-CN" altLang="en-US" dirty="0">
                <a:latin typeface="Söhne"/>
              </a:rPr>
              <a:t>取得了一些成功，但它存在一个问题，即</a:t>
            </a:r>
            <a:r>
              <a:rPr lang="en-US" altLang="zh-CN" dirty="0">
                <a:latin typeface="Söhne"/>
              </a:rPr>
              <a:t>Q</a:t>
            </a:r>
            <a:r>
              <a:rPr lang="zh-CN" altLang="en-US" dirty="0">
                <a:latin typeface="Söhne"/>
              </a:rPr>
              <a:t>值的估计偏差。</a:t>
            </a:r>
            <a:endParaRPr lang="en-US" altLang="zh-CN" dirty="0">
              <a:latin typeface="Söhne"/>
            </a:endParaRPr>
          </a:p>
          <a:p>
            <a:r>
              <a:rPr lang="zh-CN" altLang="en-US" dirty="0">
                <a:latin typeface="Söhne"/>
              </a:rPr>
              <a:t>在训练中，</a:t>
            </a:r>
            <a:r>
              <a:rPr lang="en-US" altLang="zh-CN" dirty="0">
                <a:latin typeface="Söhne"/>
              </a:rPr>
              <a:t>Q</a:t>
            </a:r>
            <a:r>
              <a:rPr lang="zh-CN" altLang="en-US" dirty="0">
                <a:latin typeface="Söhne"/>
              </a:rPr>
              <a:t>值的估计容易受到过高估计的影响，这可能导致训练不稳定，甚至无法收敛。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F5B67D-4E68-6247-1084-5F3BA7A47957}"/>
              </a:ext>
            </a:extLst>
          </p:cNvPr>
          <p:cNvSpPr txBox="1"/>
          <p:nvPr/>
        </p:nvSpPr>
        <p:spPr>
          <a:xfrm>
            <a:off x="742753" y="452995"/>
            <a:ext cx="2931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r>
              <a:rPr lang="zh-CN" altLang="en-US" b="1" dirty="0"/>
              <a:t>的高估问题</a:t>
            </a:r>
            <a:endParaRPr lang="en-US" altLang="zh-CN" b="1" dirty="0"/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of Overestimation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31734E-DC5A-FD95-F54B-D7A6A60A9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5" y="2630506"/>
            <a:ext cx="10143241" cy="31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1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F9A2E18-8684-508D-FAD7-FAAC3AB9876C}"/>
              </a:ext>
            </a:extLst>
          </p:cNvPr>
          <p:cNvSpPr txBox="1"/>
          <p:nvPr/>
        </p:nvSpPr>
        <p:spPr>
          <a:xfrm>
            <a:off x="709366" y="541942"/>
            <a:ext cx="99146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effectLst/>
              </a:rPr>
              <a:t>例如，假设我们现在有 </a:t>
            </a:r>
            <a:r>
              <a:rPr lang="en-US" altLang="zh-CN" b="0" i="0" dirty="0">
                <a:effectLst/>
              </a:rPr>
              <a:t>4 </a:t>
            </a:r>
            <a:r>
              <a:rPr lang="zh-CN" altLang="en-US" b="0" i="0" dirty="0">
                <a:effectLst/>
              </a:rPr>
              <a:t>个动作，本来它们得到的 </a:t>
            </a:r>
            <a:r>
              <a:rPr lang="en-US" altLang="zh-CN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b="0" i="0" dirty="0">
                <a:effectLst/>
              </a:rPr>
              <a:t>值都是差不多的，它们得到的奖励也是差 不多的。但是在估计的时候，网络是有误差的。</a:t>
            </a:r>
            <a:endParaRPr lang="en-US" altLang="zh-CN" b="0" i="0" dirty="0">
              <a:effectLst/>
            </a:endParaRPr>
          </a:p>
          <a:p>
            <a:pPr algn="l"/>
            <a:endParaRPr lang="zh-CN" altLang="en-US" b="0" i="0" dirty="0">
              <a:effectLst/>
            </a:endParaRPr>
          </a:p>
          <a:p>
            <a:pPr algn="l"/>
            <a:r>
              <a:rPr lang="zh-CN" altLang="en-US" b="0" i="0" dirty="0">
                <a:effectLst/>
              </a:rPr>
              <a:t>如下图所示，假设是第一个动作被高估了，绿色代表是被高估的量，智能体就会选这个动作，就会选这个高估的 </a:t>
            </a:r>
            <a:r>
              <a:rPr lang="en-US" altLang="zh-CN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effectLst/>
              </a:rPr>
              <a:t> 值来加上</a:t>
            </a:r>
            <a:r>
              <a:rPr lang="en-US" altLang="zh-CN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 </a:t>
            </a:r>
            <a:r>
              <a:rPr lang="zh-CN" altLang="en-US" b="0" i="0" dirty="0">
                <a:effectLst/>
              </a:rPr>
              <a:t>来当作目标。如下图</a:t>
            </a:r>
            <a:r>
              <a:rPr lang="en-US" altLang="zh-CN" b="0" i="0" dirty="0">
                <a:effectLst/>
              </a:rPr>
              <a:t>(b) </a:t>
            </a:r>
            <a:r>
              <a:rPr lang="zh-CN" altLang="en-US" b="0" i="0" dirty="0">
                <a:effectLst/>
              </a:rPr>
              <a:t>所示，如果第四个动作被高估了，智能体就会选第四个动作来加上 </a:t>
            </a:r>
            <a:r>
              <a:rPr lang="en-US" altLang="zh-CN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 </a:t>
            </a:r>
            <a:r>
              <a:rPr lang="zh-CN" altLang="en-US" b="0" i="0" dirty="0">
                <a:effectLst/>
              </a:rPr>
              <a:t>当作目标。所以智能体总是会选那个</a:t>
            </a:r>
            <a:r>
              <a:rPr lang="en-US" altLang="zh-CN" b="0" i="1" dirty="0">
                <a:effectLst/>
              </a:rPr>
              <a:t>Q</a:t>
            </a:r>
            <a:r>
              <a:rPr lang="zh-CN" altLang="en-US" b="0" i="0" dirty="0">
                <a:effectLst/>
              </a:rPr>
              <a:t> 值被高估的动作，总是会选奖励被高估的动作的 </a:t>
            </a:r>
            <a:r>
              <a:rPr lang="en-US" altLang="zh-CN" b="0" i="1" dirty="0">
                <a:effectLst/>
              </a:rPr>
              <a:t>Q</a:t>
            </a:r>
            <a:r>
              <a:rPr lang="zh-CN" altLang="en-US" b="0" i="0" dirty="0">
                <a:effectLst/>
              </a:rPr>
              <a:t> 值当作最大的结果去加上 </a:t>
            </a:r>
            <a:r>
              <a:rPr lang="en-US" altLang="zh-CN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b="0" i="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 </a:t>
            </a:r>
            <a:r>
              <a:rPr lang="zh-CN" altLang="en-US" b="0" i="0" dirty="0">
                <a:effectLst/>
              </a:rPr>
              <a:t>当作目标，所以目标值总是太大。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472F5E-F58C-8A60-7698-2D6F8E0F9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65" y="2932841"/>
            <a:ext cx="9914641" cy="3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CD7A3C-845A-4BE7-19D4-2F6B9C05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9" y="528560"/>
            <a:ext cx="7048894" cy="22152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CF5493-2DC5-F676-7271-223F60CA7168}"/>
              </a:ext>
            </a:extLst>
          </p:cNvPr>
          <p:cNvSpPr txBox="1"/>
          <p:nvPr/>
        </p:nvSpPr>
        <p:spPr>
          <a:xfrm>
            <a:off x="464269" y="26298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为什么会产生高估问题？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88B36B-762A-68F4-92F6-CD6087D1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69" y="2496090"/>
            <a:ext cx="6962775" cy="2676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A9361A-28DA-9E9C-B3BE-A33E96DB5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11" y="2972868"/>
            <a:ext cx="5776889" cy="259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732D9F-B46F-C1DB-04B2-98B7DE208F6A}"/>
              </a:ext>
            </a:extLst>
          </p:cNvPr>
          <p:cNvSpPr txBox="1"/>
          <p:nvPr/>
        </p:nvSpPr>
        <p:spPr>
          <a:xfrm>
            <a:off x="464269" y="522573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1" dirty="0">
                <a:effectLst/>
                <a:latin typeface="KaTeX_Main"/>
              </a:rPr>
              <a:t>y</a:t>
            </a:r>
            <a:r>
              <a:rPr lang="en-US" altLang="zh-CN" b="0" i="0" baseline="-25000" dirty="0">
                <a:effectLst/>
                <a:latin typeface="KaTeX_Main"/>
              </a:rPr>
              <a:t>t </a:t>
            </a:r>
            <a:r>
              <a:rPr lang="zh-CN" altLang="en-US" b="0" i="0" dirty="0">
                <a:effectLst/>
                <a:latin typeface="-apple-system"/>
              </a:rPr>
              <a:t>有部分是来自</a:t>
            </a:r>
            <a:r>
              <a:rPr lang="en-US" altLang="zh-CN" b="0" i="0" dirty="0">
                <a:effectLst/>
                <a:latin typeface="-apple-system"/>
              </a:rPr>
              <a:t>Q</a:t>
            </a:r>
            <a:r>
              <a:rPr lang="zh-CN" altLang="en-US" b="0" i="0" dirty="0">
                <a:effectLst/>
                <a:latin typeface="-apple-system"/>
              </a:rPr>
              <a:t>网络的估算，而我们用</a:t>
            </a:r>
            <a:r>
              <a:rPr lang="en-US" altLang="zh-CN" b="0" i="1" dirty="0">
                <a:effectLst/>
                <a:latin typeface="KaTeX_Main"/>
              </a:rPr>
              <a:t>y</a:t>
            </a:r>
            <a:r>
              <a:rPr lang="en-US" altLang="zh-CN" b="0" i="0" baseline="-25000" dirty="0">
                <a:effectLst/>
                <a:latin typeface="KaTeX_Main"/>
              </a:rPr>
              <a:t>t</a:t>
            </a:r>
            <a:r>
              <a:rPr lang="en-US" altLang="zh-CN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-apple-system"/>
              </a:rPr>
              <a:t>来更新</a:t>
            </a:r>
            <a:r>
              <a:rPr lang="en-US" altLang="zh-CN" b="0" i="0" dirty="0">
                <a:effectLst/>
                <a:latin typeface="-apple-system"/>
              </a:rPr>
              <a:t>Q</a:t>
            </a:r>
            <a:r>
              <a:rPr lang="zh-CN" altLang="en-US" b="0" i="0" dirty="0">
                <a:effectLst/>
                <a:latin typeface="-apple-system"/>
              </a:rPr>
              <a:t>网络本身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55E461-4D62-DDA4-28E7-6AB60D79E273}"/>
              </a:ext>
            </a:extLst>
          </p:cNvPr>
          <p:cNvSpPr txBox="1"/>
          <p:nvPr/>
        </p:nvSpPr>
        <p:spPr>
          <a:xfrm>
            <a:off x="7427044" y="216749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——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自举（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Bootstrapping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2BE737-38A2-A84B-D516-AA3B2FA42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69" y="5731784"/>
            <a:ext cx="6823288" cy="8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3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949940-FF6A-305C-B0E4-D59A57F2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595312"/>
            <a:ext cx="88773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2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2F8F17-045A-3EB3-8086-26A5C77CE9D8}"/>
              </a:ext>
            </a:extLst>
          </p:cNvPr>
          <p:cNvSpPr txBox="1"/>
          <p:nvPr/>
        </p:nvSpPr>
        <p:spPr>
          <a:xfrm>
            <a:off x="549110" y="123130"/>
            <a:ext cx="10244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effectLst/>
                <a:latin typeface="Söhne"/>
              </a:rPr>
              <a:t>Double DQN</a:t>
            </a:r>
            <a:endParaRPr lang="zh-CN" altLang="en-US" b="1" i="0" dirty="0">
              <a:effectLst/>
              <a:latin typeface="Söhne"/>
            </a:endParaRPr>
          </a:p>
          <a:p>
            <a:pPr algn="l"/>
            <a:r>
              <a:rPr lang="zh-CN" altLang="en-US" b="1" i="0" dirty="0">
                <a:effectLst/>
                <a:latin typeface="Söhne"/>
              </a:rPr>
              <a:t>基本思想是将两个神经网络结合起来，一个用于选择动作，另一个用于估计</a:t>
            </a:r>
            <a:r>
              <a:rPr lang="en-US" altLang="zh-CN" b="1" i="0" dirty="0">
                <a:effectLst/>
                <a:latin typeface="Söhne"/>
              </a:rPr>
              <a:t>Q</a:t>
            </a:r>
            <a:r>
              <a:rPr lang="zh-CN" altLang="en-US" b="1" i="0" dirty="0">
                <a:effectLst/>
                <a:latin typeface="Söhne"/>
              </a:rPr>
              <a:t>值。</a:t>
            </a:r>
            <a:endParaRPr lang="en-US" altLang="zh-CN" b="1" i="0" dirty="0">
              <a:effectLst/>
              <a:latin typeface="Söhne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9448EF-B37A-BF6A-E691-34220DDD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43" y="769461"/>
            <a:ext cx="7954724" cy="50467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33A372-2BE9-917E-A7FC-32DE27D1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895" y="5702500"/>
            <a:ext cx="3966819" cy="11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7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629C541-5FCE-AF1F-2E96-EE6BBEB55F92}"/>
              </a:ext>
            </a:extLst>
          </p:cNvPr>
          <p:cNvSpPr txBox="1"/>
          <p:nvPr/>
        </p:nvSpPr>
        <p:spPr>
          <a:xfrm>
            <a:off x="576364" y="296852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4F4F4F"/>
                </a:solidFill>
                <a:effectLst/>
                <a:latin typeface="PingFang SC"/>
              </a:rPr>
              <a:t>DDQN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9C98BF-B17C-EF5B-232A-C9CAF9A7236E}"/>
              </a:ext>
            </a:extLst>
          </p:cNvPr>
          <p:cNvSpPr txBox="1"/>
          <p:nvPr/>
        </p:nvSpPr>
        <p:spPr>
          <a:xfrm>
            <a:off x="1578313" y="1131120"/>
            <a:ext cx="868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DDQN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的模型结构基本和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DQN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的模型结构一模一样，唯一不同的就是它们的目标函数。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E6511E-9DCF-AEF1-0AD5-84DC4664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873055"/>
            <a:ext cx="7791450" cy="1533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737123-7D9E-036F-1227-67EE6247F355}"/>
              </a:ext>
            </a:extLst>
          </p:cNvPr>
          <p:cNvSpPr txBox="1"/>
          <p:nvPr/>
        </p:nvSpPr>
        <p:spPr>
          <a:xfrm>
            <a:off x="1578312" y="3779183"/>
            <a:ext cx="8684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DDQN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由于每次选择的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是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根据当前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Q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网络的参数，并不是像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DQN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那样根据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target-Q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的参数，所以当计算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target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值时会小于等于原来的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Q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1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B4FE8FD-F021-F616-8D61-D48F9E70F4C7}"/>
              </a:ext>
            </a:extLst>
          </p:cNvPr>
          <p:cNvSpPr txBox="1"/>
          <p:nvPr/>
        </p:nvSpPr>
        <p:spPr>
          <a:xfrm>
            <a:off x="869622" y="446211"/>
            <a:ext cx="82272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Double-DQN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agent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编写与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DQN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几乎一样只是在求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q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估计的时候先用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eval network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求出价值最大的动作，再讲这个动作带入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target network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br>
              <a:rPr lang="en-US" altLang="zh-CN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之前在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DQN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中使用的公式为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65976-B5F3-B27C-7953-380253EAB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94" y="1778376"/>
            <a:ext cx="8227243" cy="2745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3174A4-A221-19DF-AC7A-DA681E31442A}"/>
              </a:ext>
            </a:extLst>
          </p:cNvPr>
          <p:cNvSpPr txBox="1"/>
          <p:nvPr/>
        </p:nvSpPr>
        <p:spPr>
          <a:xfrm>
            <a:off x="869622" y="236626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现在改为：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D74F22-A11C-DDD7-6D03-3D42CDC2B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42"/>
          <a:stretch/>
        </p:blipFill>
        <p:spPr>
          <a:xfrm>
            <a:off x="1467195" y="2821904"/>
            <a:ext cx="9882678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22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3959</TotalTime>
  <Words>909</Words>
  <Application>Microsoft Office PowerPoint</Application>
  <PresentationFormat>宽屏</PresentationFormat>
  <Paragraphs>56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-apple-system</vt:lpstr>
      <vt:lpstr>KaTeX_Main</vt:lpstr>
      <vt:lpstr>PingFang SC</vt:lpstr>
      <vt:lpstr>Söhne</vt:lpstr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YOG YAN</dc:creator>
  <cp:lastModifiedBy>YOG YAN</cp:lastModifiedBy>
  <cp:revision>11</cp:revision>
  <dcterms:created xsi:type="dcterms:W3CDTF">2023-09-21T08:21:21Z</dcterms:created>
  <dcterms:modified xsi:type="dcterms:W3CDTF">2023-10-22T07:31:28Z</dcterms:modified>
</cp:coreProperties>
</file>